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7" r:id="rId9"/>
    <p:sldId id="262" r:id="rId10"/>
    <p:sldId id="264" r:id="rId11"/>
    <p:sldId id="265" r:id="rId12"/>
    <p:sldId id="266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84" r:id="rId22"/>
    <p:sldId id="282" r:id="rId23"/>
    <p:sldId id="283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 Ros Kozarić" initials="MRK" lastIdx="3" clrIdx="0">
    <p:extLst>
      <p:ext uri="{19B8F6BF-5375-455C-9EA6-DF929625EA0E}">
        <p15:presenceInfo xmlns:p15="http://schemas.microsoft.com/office/powerpoint/2012/main" userId="Marija Ros Koza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6" autoAdjust="0"/>
  </p:normalViewPr>
  <p:slideViewPr>
    <p:cSldViewPr snapToGrid="0" snapToObjects="1">
      <p:cViewPr varScale="1">
        <p:scale>
          <a:sx n="63" d="100"/>
          <a:sy n="63" d="100"/>
        </p:scale>
        <p:origin x="86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5T12:09:33.54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0ak0o0aj2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Reverzibilna_hidroelektrana_Lepenic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u="none" dirty="0">
                <a:solidFill>
                  <a:schemeClr val="tx1"/>
                </a:solidFill>
                <a:effectLst/>
                <a:latin typeface="Barlow SK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Riješite kviz na linku:</a:t>
            </a:r>
            <a:r>
              <a:rPr lang="hr-HR" sz="1800" u="none" dirty="0">
                <a:solidFill>
                  <a:schemeClr val="tx1"/>
                </a:solidFill>
                <a:effectLst/>
                <a:latin typeface="Barlow SK"/>
                <a:ea typeface="Times New Roman" panose="02020603050405020304" pitchFamily="18" charset="0"/>
                <a:cs typeface="Calibri" panose="020F0502020204030204" pitchFamily="34" charset="0"/>
              </a:rPr>
              <a:t>                  </a:t>
            </a:r>
            <a:r>
              <a:rPr lang="hr-HR" sz="1800" u="none" dirty="0">
                <a:solidFill>
                  <a:srgbClr val="0563C1"/>
                </a:solidFill>
                <a:effectLst/>
                <a:latin typeface="Barlow SK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https://learningapps.org/watch?v=p0ak0o0aj20</a:t>
            </a:r>
            <a:endParaRPr lang="hr-HR" sz="1800" u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460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fotografija: </a:t>
            </a:r>
            <a:r>
              <a:rPr lang="hr-HR" dirty="0" err="1"/>
              <a:t>Pixabay</a:t>
            </a:r>
            <a:r>
              <a:rPr lang="hr-HR" dirty="0"/>
              <a:t> - https://pixabay.com/photos/santorini-greece-buildings-houses-416136/, https://pixabay.com/photos/channel-venice-gondolas-italy-3547224/ (datum preuzimanja: 5.7.2021.)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9841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173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fotografija: </a:t>
            </a:r>
            <a:r>
              <a:rPr lang="hr-HR" dirty="0" err="1"/>
              <a:t>Pixabay</a:t>
            </a:r>
            <a:r>
              <a:rPr lang="hr-HR" dirty="0"/>
              <a:t> - https://pixabay.com/photos/factory-building-industry-1140760/ , https://pixabay.com/photos/port-pier-cargo-containers-crate-1845350/ (datum skidanja: 5.7.2021.)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324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r-HR" altLang="sr-Latn-RS" dirty="0"/>
              <a:t>Ukupan prihod od svih djelatnosti ostvaren u nekoj zemlji zove se bruto domaći proizvod (BDP). Najčešće se iskazuje u američkim dolarima, novčanoj jedinici vodećeg</a:t>
            </a:r>
          </a:p>
          <a:p>
            <a:pPr>
              <a:spcBef>
                <a:spcPct val="0"/>
              </a:spcBef>
            </a:pPr>
            <a:r>
              <a:rPr lang="hr-HR" altLang="sr-Latn-RS" dirty="0"/>
              <a:t>gospodarstva svijeta. </a:t>
            </a:r>
            <a:r>
              <a:rPr lang="hr-HR" altLang="sr-Latn-RS" i="1" dirty="0"/>
              <a:t>Kako se punim imenom zove ta zemlja?</a:t>
            </a:r>
            <a:endParaRPr lang="hr-HR" altLang="sr-Latn-RS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641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fotografija: </a:t>
            </a:r>
            <a:r>
              <a:rPr lang="hr-HR" dirty="0" err="1"/>
              <a:t>Pixabay</a:t>
            </a:r>
            <a:r>
              <a:rPr lang="hr-HR" dirty="0"/>
              <a:t> - https://pixabay.com/photos/devenish-oversize-machine-5011634/, https://pixabay.com/photos/milking-parlour-modern-milk-dairy-1805390/ (datum skidanja: 5.7.2021.)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31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fotografija: </a:t>
            </a:r>
            <a:r>
              <a:rPr lang="hr-HR" dirty="0" err="1"/>
              <a:t>Pixabay</a:t>
            </a:r>
            <a:r>
              <a:rPr lang="hr-HR" dirty="0"/>
              <a:t> - https://pixabay.com/photos/new-home-construction-build-1664272/, https://pixabay.com/photos/board-carpenter-carpentry-2178890/ (datum skidanja: 5.7.2021.)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689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fotografija: </a:t>
            </a:r>
            <a:r>
              <a:rPr lang="hr-HR" dirty="0" err="1"/>
              <a:t>Pixabay</a:t>
            </a:r>
            <a:r>
              <a:rPr lang="hr-HR" dirty="0"/>
              <a:t> - https://pixabay.com/photos/ballstad-lofoten-northern-norway-3846464/, https://pixabay.com/photos/netherlands-hoorn-fishing-village-5039354/ (datum skidanja: 5.7.2021.)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73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Gornja fotografija prikazuje </a:t>
            </a:r>
            <a:r>
              <a:rPr lang="hr-HR" dirty="0" err="1"/>
              <a:t>Ironbridge</a:t>
            </a:r>
            <a:r>
              <a:rPr lang="hr-HR" dirty="0"/>
              <a:t> – kolijevka industrijske revolucije, 10 muzeja. Istražite: zašto je most na slici na Popisu svjetske baštine.  Donja fotografija: </a:t>
            </a:r>
            <a:r>
              <a:rPr lang="hr-HR" dirty="0" err="1"/>
              <a:t>Rocket</a:t>
            </a:r>
            <a:r>
              <a:rPr lang="hr-HR" dirty="0"/>
              <a:t> – parna lokomotiva Georgea i Roberta </a:t>
            </a:r>
            <a:r>
              <a:rPr lang="hr-HR" dirty="0" err="1"/>
              <a:t>Stephensona</a:t>
            </a:r>
            <a:r>
              <a:rPr lang="hr-HR" dirty="0"/>
              <a:t>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393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4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Reverzibilna hidroelektrana: </a:t>
            </a:r>
            <a:r>
              <a:rPr lang="it-IT" dirty="0"/>
              <a:t>CHE </a:t>
            </a:r>
            <a:r>
              <a:rPr lang="it-IT" dirty="0" err="1"/>
              <a:t>Fužine</a:t>
            </a:r>
            <a:r>
              <a:rPr lang="it-IT" dirty="0"/>
              <a:t> (1957.). 4,6 MW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hlinkClick r:id="rId3" tooltip="Reverzibilna hidroelektrana Lepenica"/>
              </a:rPr>
              <a:t>RHE </a:t>
            </a:r>
            <a:r>
              <a:rPr lang="it-IT" dirty="0" err="1">
                <a:hlinkClick r:id="rId3" tooltip="Reverzibilna hidroelektrana Lepenica"/>
              </a:rPr>
              <a:t>Lepenica</a:t>
            </a:r>
            <a:r>
              <a:rPr lang="it-IT" dirty="0"/>
              <a:t> (1985.), 1,14/1,25 MW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RHE </a:t>
            </a:r>
            <a:r>
              <a:rPr lang="it-IT" dirty="0" err="1"/>
              <a:t>Velebit</a:t>
            </a:r>
            <a:r>
              <a:rPr lang="it-IT" dirty="0"/>
              <a:t> (1984.), 276/240MW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389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Gospodarstvo Europe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6FDE554-D034-4C25-9DF4-11B18F851370}"/>
              </a:ext>
            </a:extLst>
          </p:cNvPr>
          <p:cNvSpPr txBox="1"/>
          <p:nvPr/>
        </p:nvSpPr>
        <p:spPr>
          <a:xfrm>
            <a:off x="310718" y="1384917"/>
            <a:ext cx="342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C2C3103D-BE53-45C4-B7AA-D59C017DF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1050" y="590185"/>
            <a:ext cx="9739619" cy="3266097"/>
          </a:xfrm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E10A0214-4F94-4290-B277-8DE0505C9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46120" y="4480226"/>
            <a:ext cx="5398008" cy="2637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Pogledajte fotografije. Opišite ih. Je li ovo u skladu s održivim razvojem? Objasnite.</a:t>
            </a:r>
          </a:p>
        </p:txBody>
      </p:sp>
    </p:spTree>
    <p:extLst>
      <p:ext uri="{BB962C8B-B14F-4D97-AF65-F5344CB8AC3E}">
        <p14:creationId xmlns:p14="http://schemas.microsoft.com/office/powerpoint/2010/main" val="222039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BBA976DD-ED5E-41FA-B27B-569616EC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391237"/>
            <a:ext cx="5157787" cy="498353"/>
          </a:xfrm>
        </p:spPr>
        <p:txBody>
          <a:bodyPr>
            <a:noAutofit/>
          </a:bodyPr>
          <a:lstStyle/>
          <a:p>
            <a:r>
              <a:rPr lang="hr-HR" sz="2800" b="0" dirty="0"/>
              <a:t>Vrste poljoprivrede i ribolovna područja Europe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1CE8BE-F5A3-4F67-8E31-778E5C062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44" y="294094"/>
            <a:ext cx="5294740" cy="626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vjetlana\Documents\školska knjiga\ppt predlosci i slike\smanjene\066_19147.jpg">
            <a:extLst>
              <a:ext uri="{FF2B5EF4-FFF2-40B4-BE49-F238E27FC236}">
                <a16:creationId xmlns:a16="http://schemas.microsoft.com/office/drawing/2014/main" id="{164309EF-EE3D-4F2B-81B3-E6E55A74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8" y="2230511"/>
            <a:ext cx="1581453" cy="23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Svjetlana\Documents\školska knjiga\ppt predlosci i slike\slike2\PPT\TR004974.jpg">
            <a:extLst>
              <a:ext uri="{FF2B5EF4-FFF2-40B4-BE49-F238E27FC236}">
                <a16:creationId xmlns:a16="http://schemas.microsoft.com/office/drawing/2014/main" id="{09AE1BE3-9A7D-487A-949E-9F7F786E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6" y="2253767"/>
            <a:ext cx="1745528" cy="23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8EF477D-30E7-44DA-9CE7-8EFDE4BF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5" y="4642506"/>
            <a:ext cx="2354484" cy="156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Svjetlana\Documents\školska knjiga\ppt predlosci i slike\smanjene\066_19064.jpg">
            <a:extLst>
              <a:ext uri="{FF2B5EF4-FFF2-40B4-BE49-F238E27FC236}">
                <a16:creationId xmlns:a16="http://schemas.microsoft.com/office/drawing/2014/main" id="{8DEEC47F-362D-4147-83D0-AD0D1BE7D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18" y="2262003"/>
            <a:ext cx="1570555" cy="238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ttp://www.giardinihanbury.com/hanbury4/images/zoom/LXOPQA/viewsize/Agrumi.gif">
            <a:extLst>
              <a:ext uri="{FF2B5EF4-FFF2-40B4-BE49-F238E27FC236}">
                <a16:creationId xmlns:a16="http://schemas.microsoft.com/office/drawing/2014/main" id="{900CC703-6F7E-41E6-85FF-93CC76BE9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4999" r="13750" b="4999"/>
          <a:stretch>
            <a:fillRect/>
          </a:stretch>
        </p:blipFill>
        <p:spPr bwMode="auto">
          <a:xfrm>
            <a:off x="2367071" y="4673999"/>
            <a:ext cx="2149475" cy="169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Svjetlana\Documents\školska knjiga\ppt predlosci i slike\smanjene\066_sh3429353.jpg">
            <a:extLst>
              <a:ext uri="{FF2B5EF4-FFF2-40B4-BE49-F238E27FC236}">
                <a16:creationId xmlns:a16="http://schemas.microsoft.com/office/drawing/2014/main" id="{6FC6719A-FC64-44C7-88F1-636BDCCBF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47" y="5162712"/>
            <a:ext cx="2364097" cy="158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2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88F923FB-70C9-4379-AAE3-E397222C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939" y="1434267"/>
            <a:ext cx="5157787" cy="498353"/>
          </a:xfrm>
        </p:spPr>
        <p:txBody>
          <a:bodyPr/>
          <a:lstStyle/>
          <a:p>
            <a:r>
              <a:rPr lang="hr-HR" dirty="0"/>
              <a:t>Šumarstvo</a:t>
            </a:r>
          </a:p>
        </p:txBody>
      </p:sp>
      <p:pic>
        <p:nvPicPr>
          <p:cNvPr id="8" name="Rezervirano mjesto sadržaja 7" descr="Slika na kojoj se prikazuje na otvorenom, nebo, tlo, staro&#10;&#10;Opis je automatski generiran">
            <a:extLst>
              <a:ext uri="{FF2B5EF4-FFF2-40B4-BE49-F238E27FC236}">
                <a16:creationId xmlns:a16="http://schemas.microsoft.com/office/drawing/2014/main" id="{ADE72707-F53C-4D43-9609-C86AC1FDD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72148" y="3700630"/>
            <a:ext cx="4237178" cy="2800510"/>
          </a:xfrm>
        </p:spPr>
      </p:pic>
      <p:pic>
        <p:nvPicPr>
          <p:cNvPr id="10" name="Rezervirano mjesto sadržaja 9" descr="Slika na kojoj se prikazuje pod, drveni, cipele, drvena&#10;&#10;Opis je automatski generiran">
            <a:extLst>
              <a:ext uri="{FF2B5EF4-FFF2-40B4-BE49-F238E27FC236}">
                <a16:creationId xmlns:a16="http://schemas.microsoft.com/office/drawing/2014/main" id="{BCFEEFED-15FA-486E-8F54-DF7A6EFA70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840378" y="3833432"/>
            <a:ext cx="3808310" cy="2534906"/>
          </a:xfrm>
        </p:spPr>
      </p:pic>
      <p:pic>
        <p:nvPicPr>
          <p:cNvPr id="12" name="Slika 11" descr="Slika na kojoj se prikazuje stablo, na otvorenom, biljka, šuma&#10;&#10;Opis je automatski generiran">
            <a:extLst>
              <a:ext uri="{FF2B5EF4-FFF2-40B4-BE49-F238E27FC236}">
                <a16:creationId xmlns:a16="http://schemas.microsoft.com/office/drawing/2014/main" id="{AD5A5F22-0C2E-4227-B97E-09A7FF074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685" y="699246"/>
            <a:ext cx="4446495" cy="3001384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2D27DC5-9005-48AA-ABBC-6C5B854559E5}"/>
              </a:ext>
            </a:extLst>
          </p:cNvPr>
          <p:cNvSpPr txBox="1"/>
          <p:nvPr/>
        </p:nvSpPr>
        <p:spPr>
          <a:xfrm>
            <a:off x="182674" y="2323652"/>
            <a:ext cx="3281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veliko bogatstvo šuma na sjeveru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tajga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prerada drva i drvna industrija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izvoz drva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uvoz – ebanovina, tikovina, sandalovina</a:t>
            </a:r>
          </a:p>
        </p:txBody>
      </p:sp>
    </p:spTree>
    <p:extLst>
      <p:ext uri="{BB962C8B-B14F-4D97-AF65-F5344CB8AC3E}">
        <p14:creationId xmlns:p14="http://schemas.microsoft.com/office/powerpoint/2010/main" val="402800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5ED94C0A-9666-4A0A-925E-602CABDC8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120" y="1477297"/>
            <a:ext cx="5157787" cy="498353"/>
          </a:xfrm>
        </p:spPr>
        <p:txBody>
          <a:bodyPr/>
          <a:lstStyle/>
          <a:p>
            <a:r>
              <a:rPr lang="hr-HR" dirty="0"/>
              <a:t>Ribarstvo</a:t>
            </a:r>
          </a:p>
        </p:txBody>
      </p:sp>
      <p:pic>
        <p:nvPicPr>
          <p:cNvPr id="8" name="Rezervirano mjesto sadržaja 7" descr="Slika na kojoj se prikazuje planina, na otvorenom, snijeg, priroda&#10;&#10;Opis je automatski generiran">
            <a:extLst>
              <a:ext uri="{FF2B5EF4-FFF2-40B4-BE49-F238E27FC236}">
                <a16:creationId xmlns:a16="http://schemas.microsoft.com/office/drawing/2014/main" id="{B227F4C8-EFBF-4B0A-8917-A46303C70D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9894" y="2023812"/>
            <a:ext cx="5976106" cy="3356891"/>
          </a:xfrm>
        </p:spPr>
      </p:pic>
      <p:pic>
        <p:nvPicPr>
          <p:cNvPr id="11" name="Rezervirano mjesto sadržaja 10" descr="Slika na kojoj se prikazuje čamac, na otvorenom, voda, nebo&#10;&#10;Opis je automatski generiran">
            <a:extLst>
              <a:ext uri="{FF2B5EF4-FFF2-40B4-BE49-F238E27FC236}">
                <a16:creationId xmlns:a16="http://schemas.microsoft.com/office/drawing/2014/main" id="{9E10C6A8-DBBC-4680-BF7D-CA1054A575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691256" y="1714558"/>
            <a:ext cx="4887845" cy="3257291"/>
          </a:xfr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993E532-3295-4A37-AD00-EDFA46A69060}"/>
              </a:ext>
            </a:extLst>
          </p:cNvPr>
          <p:cNvSpPr txBox="1"/>
          <p:nvPr/>
        </p:nvSpPr>
        <p:spPr>
          <a:xfrm>
            <a:off x="168876" y="5380703"/>
            <a:ext cx="373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Norveška, </a:t>
            </a:r>
            <a:r>
              <a:rPr lang="hr-HR" dirty="0" err="1"/>
              <a:t>Lofotsko</a:t>
            </a:r>
            <a:r>
              <a:rPr lang="hr-HR" dirty="0"/>
              <a:t> otočje - ribolov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0C16DCD-74F6-47B7-A7E2-101069D4C625}"/>
              </a:ext>
            </a:extLst>
          </p:cNvPr>
          <p:cNvSpPr txBox="1"/>
          <p:nvPr/>
        </p:nvSpPr>
        <p:spPr>
          <a:xfrm>
            <a:off x="6691256" y="4916244"/>
            <a:ext cx="379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Nizozemska (Sjeverno more)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9F240D1-343D-4EF5-9DB4-21707F0AFD8E}"/>
              </a:ext>
            </a:extLst>
          </p:cNvPr>
          <p:cNvSpPr txBox="1"/>
          <p:nvPr/>
        </p:nvSpPr>
        <p:spPr>
          <a:xfrm>
            <a:off x="6326659" y="5770605"/>
            <a:ext cx="569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hladna mora – Norveška i Island – ribolovne sile Europe</a:t>
            </a:r>
          </a:p>
        </p:txBody>
      </p:sp>
    </p:spTree>
    <p:extLst>
      <p:ext uri="{BB962C8B-B14F-4D97-AF65-F5344CB8AC3E}">
        <p14:creationId xmlns:p14="http://schemas.microsoft.com/office/powerpoint/2010/main" val="1614035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2B3FCEEF-4CD6-4667-AAA1-9CC1BAE5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SEKUNDARNI SEKTOR</a:t>
            </a:r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7A34718B-FCFE-4F58-BE29-D9D4D266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/>
            <a:r>
              <a:rPr lang="hr-HR" dirty="0"/>
              <a:t>Industrija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hr-HR" b="0" dirty="0"/>
              <a:t>industrijska revolucija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b="0" dirty="0"/>
              <a:t>Industrijalizacija – II-III-I – raspored sektora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b="0" dirty="0"/>
              <a:t>urbanizacija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9B75550-EC7E-4B99-8B28-3233E89034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4448" b="4448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D32CF988-0D71-4F37-9C71-42D08AEB6D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28987" r="28987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Slika 3" descr="Slika na kojoj se prikazuje tekst, bicikl, na otvorenom, parkirano&#10;&#10;Opis je automatski generiran">
            <a:extLst>
              <a:ext uri="{FF2B5EF4-FFF2-40B4-BE49-F238E27FC236}">
                <a16:creationId xmlns:a16="http://schemas.microsoft.com/office/drawing/2014/main" id="{D4177CEB-D6F8-415C-B421-F0A7732F3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16" y="4001294"/>
            <a:ext cx="7220243" cy="27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30D97A8-8109-4B68-ABFF-1E6C8D46E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2722" y="2336472"/>
            <a:ext cx="5183188" cy="2637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Koje su države glavni konkurenti europskim industrijskim regijama? Zašto?</a:t>
            </a:r>
          </a:p>
          <a:p>
            <a:pPr marL="0" indent="0">
              <a:buNone/>
            </a:pPr>
            <a:r>
              <a:rPr lang="hr-HR" sz="2400" i="1" dirty="0"/>
              <a:t>Objasni pojam: crna i bijela industrija.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0C9399E-F11D-4604-B8E4-26E0C9ADD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9" y="1379053"/>
            <a:ext cx="5522091" cy="417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48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7E15F6B7-05E9-4D4D-ACD4-13F9284E7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613" y="1448585"/>
            <a:ext cx="5157787" cy="498353"/>
          </a:xfrm>
        </p:spPr>
        <p:txBody>
          <a:bodyPr/>
          <a:lstStyle/>
          <a:p>
            <a:r>
              <a:rPr lang="hr-HR" dirty="0"/>
              <a:t>Stare industrije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1A6861-5505-4C70-8568-0C2913277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612" y="2110214"/>
            <a:ext cx="5157787" cy="2637571"/>
          </a:xfrm>
        </p:spPr>
        <p:txBody>
          <a:bodyPr/>
          <a:lstStyle/>
          <a:p>
            <a:r>
              <a:rPr lang="hr-HR" dirty="0"/>
              <a:t>crna metalurgija </a:t>
            </a:r>
          </a:p>
          <a:p>
            <a:r>
              <a:rPr lang="hr-HR" dirty="0"/>
              <a:t>proizvodnja opasnih tvari </a:t>
            </a:r>
          </a:p>
          <a:p>
            <a:r>
              <a:rPr lang="hr-HR" dirty="0"/>
              <a:t>tekstilna industrija</a:t>
            </a:r>
          </a:p>
          <a:p>
            <a:pPr marL="0" indent="0">
              <a:buNone/>
            </a:pPr>
            <a:r>
              <a:rPr lang="hr-HR" dirty="0"/>
              <a:t>(puno radne snage)</a:t>
            </a:r>
          </a:p>
          <a:p>
            <a:pPr marL="0" indent="0">
              <a:buNone/>
            </a:pPr>
            <a:endParaRPr lang="hr-HR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D4B0B846-18D8-44CD-97E9-CC2BC6B8FC59}"/>
              </a:ext>
            </a:extLst>
          </p:cNvPr>
          <p:cNvCxnSpPr/>
          <p:nvPr/>
        </p:nvCxnSpPr>
        <p:spPr>
          <a:xfrm>
            <a:off x="5238975" y="2657139"/>
            <a:ext cx="1893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utnik 8">
            <a:extLst>
              <a:ext uri="{FF2B5EF4-FFF2-40B4-BE49-F238E27FC236}">
                <a16:creationId xmlns:a16="http://schemas.microsoft.com/office/drawing/2014/main" id="{58C83D9E-038E-4265-B058-32DBD9EC8D8B}"/>
              </a:ext>
            </a:extLst>
          </p:cNvPr>
          <p:cNvSpPr/>
          <p:nvPr/>
        </p:nvSpPr>
        <p:spPr>
          <a:xfrm>
            <a:off x="7622120" y="1479179"/>
            <a:ext cx="3411640" cy="27216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1DC454B-93F2-40B7-A2F7-9B88164C5C54}"/>
              </a:ext>
            </a:extLst>
          </p:cNvPr>
          <p:cNvSpPr txBox="1"/>
          <p:nvPr/>
        </p:nvSpPr>
        <p:spPr>
          <a:xfrm>
            <a:off x="7526490" y="2303196"/>
            <a:ext cx="3411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/>
              <a:t>preseljene u države s</a:t>
            </a:r>
          </a:p>
          <a:p>
            <a:pPr algn="ctr"/>
            <a:r>
              <a:rPr lang="hr-HR" sz="2400" dirty="0"/>
              <a:t> jeftinom radnom snagom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8958BDC-C8A1-4573-8C1D-4C4A17E57DB9}"/>
              </a:ext>
            </a:extLst>
          </p:cNvPr>
          <p:cNvSpPr txBox="1"/>
          <p:nvPr/>
        </p:nvSpPr>
        <p:spPr>
          <a:xfrm>
            <a:off x="293901" y="4291736"/>
            <a:ext cx="24898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2400" b="1" dirty="0"/>
              <a:t>Nove industrije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59A6FA9A-467A-419A-9DD9-FC3633D49016}"/>
              </a:ext>
            </a:extLst>
          </p:cNvPr>
          <p:cNvSpPr txBox="1">
            <a:spLocks/>
          </p:cNvSpPr>
          <p:nvPr/>
        </p:nvSpPr>
        <p:spPr>
          <a:xfrm>
            <a:off x="481012" y="5534614"/>
            <a:ext cx="5157787" cy="2637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98B4874-64D3-42A9-84C9-9B3D71187651}"/>
              </a:ext>
            </a:extLst>
          </p:cNvPr>
          <p:cNvSpPr txBox="1"/>
          <p:nvPr/>
        </p:nvSpPr>
        <p:spPr>
          <a:xfrm>
            <a:off x="132034" y="4851502"/>
            <a:ext cx="10213882" cy="202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multinacionalne kompanije – globalizacija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uvoz sirovina i energetskih izvora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mehanizacija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800" dirty="0"/>
              <a:t>visokoobrazovani i inovativni stručnjaci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61F3CC23-460E-4DB3-AB6D-804B8ABA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461" y="4459449"/>
            <a:ext cx="4365505" cy="21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0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48C39A04-67C7-4F09-A13A-4185E574F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785" y="1445024"/>
            <a:ext cx="5157787" cy="498353"/>
          </a:xfrm>
        </p:spPr>
        <p:txBody>
          <a:bodyPr/>
          <a:lstStyle/>
          <a:p>
            <a:r>
              <a:rPr lang="hr-HR" dirty="0"/>
              <a:t>Rudarstvo i energetika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44E1961-21AA-4C41-8C48-EC35FE400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2" t="3228"/>
          <a:stretch/>
        </p:blipFill>
        <p:spPr>
          <a:xfrm>
            <a:off x="4748181" y="3567318"/>
            <a:ext cx="2225902" cy="303096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7D6DA64-F9A2-4BB1-97BB-43170F8911AE}"/>
              </a:ext>
            </a:extLst>
          </p:cNvPr>
          <p:cNvSpPr txBox="1"/>
          <p:nvPr/>
        </p:nvSpPr>
        <p:spPr>
          <a:xfrm>
            <a:off x="1794" y="1971729"/>
            <a:ext cx="60942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velika Britanija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nalazišta ugljena i željezne rude  </a:t>
            </a: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industrijska revolucija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veliko i raznovrsno rudno bogatstvo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uvoz ruda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proizvođači nafte i prirodnog plina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Ruska Federacija, 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Norveška i UK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400" i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(Jesu li one u EU?)</a:t>
            </a:r>
          </a:p>
          <a:p>
            <a:pPr fontAlgn="auto">
              <a:spcAft>
                <a:spcPts val="0"/>
              </a:spcAft>
              <a:defRPr/>
            </a:pPr>
            <a:endParaRPr lang="hr-HR" sz="2400" i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B6F9E17-A8B5-44E4-897B-38D9CAAE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82"/>
          <a:stretch>
            <a:fillRect/>
          </a:stretch>
        </p:blipFill>
        <p:spPr bwMode="auto">
          <a:xfrm>
            <a:off x="6825074" y="259715"/>
            <a:ext cx="5214937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BA123B5A-F9A1-47C7-A876-74C4DCC43FEB}"/>
              </a:ext>
            </a:extLst>
          </p:cNvPr>
          <p:cNvSpPr txBox="1"/>
          <p:nvPr/>
        </p:nvSpPr>
        <p:spPr>
          <a:xfrm>
            <a:off x="6994674" y="5215927"/>
            <a:ext cx="504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Izdvojite područja odakle Europa uvozi energente.</a:t>
            </a:r>
          </a:p>
        </p:txBody>
      </p:sp>
    </p:spTree>
    <p:extLst>
      <p:ext uri="{BB962C8B-B14F-4D97-AF65-F5344CB8AC3E}">
        <p14:creationId xmlns:p14="http://schemas.microsoft.com/office/powerpoint/2010/main" val="267245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EDF86C-2B47-40D6-888A-4524EE09D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938" y="1643067"/>
            <a:ext cx="5157787" cy="2637571"/>
          </a:xfrm>
        </p:spPr>
        <p:txBody>
          <a:bodyPr/>
          <a:lstStyle/>
          <a:p>
            <a:r>
              <a:rPr lang="hr-HR" dirty="0"/>
              <a:t>vodna snaga - hidroenergija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41FB688-E9C1-4C05-9161-307F0A7D4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60" y="2135213"/>
            <a:ext cx="8122193" cy="288789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02DE3A0-157D-4B80-9124-BBC022E51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798" y="1409252"/>
            <a:ext cx="2098917" cy="19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2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2B9123-4942-4B37-B8CE-CDD40A4DB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331" y="1643067"/>
            <a:ext cx="5157787" cy="2637571"/>
          </a:xfrm>
        </p:spPr>
        <p:txBody>
          <a:bodyPr/>
          <a:lstStyle/>
          <a:p>
            <a:r>
              <a:rPr lang="hr-HR" dirty="0"/>
              <a:t>nuklearna energija – prva nuklearna elektrana u UK, 1956.g.</a:t>
            </a:r>
          </a:p>
          <a:p>
            <a:r>
              <a:rPr lang="hr-HR" dirty="0"/>
              <a:t>vodeća po proizvodnji u Europi - Francuska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5601DD1-B169-40A8-A4BC-C1FFA107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29" y="2961852"/>
            <a:ext cx="5369498" cy="370737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303E2E6-91F4-4058-9329-3F5257FAF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627" y="1008693"/>
            <a:ext cx="2585423" cy="564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7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8F631D7-48AC-4C44-B500-DD8A109D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>
                <a:solidFill>
                  <a:srgbClr val="636467"/>
                </a:solidFill>
              </a:rPr>
              <a:t>Učenik će </a:t>
            </a:r>
            <a:r>
              <a:rPr lang="hr-HR" sz="2400" dirty="0"/>
              <a:t>navesti preduvjete razvoja gospodarstva.</a:t>
            </a:r>
          </a:p>
          <a:p>
            <a:pPr algn="l"/>
            <a:r>
              <a:rPr lang="hr-HR" sz="2400" dirty="0">
                <a:solidFill>
                  <a:srgbClr val="636467"/>
                </a:solidFill>
              </a:rPr>
              <a:t>Učenik će </a:t>
            </a:r>
            <a:r>
              <a:rPr lang="hr-HR" sz="2400" kern="12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navesti važnije gospodarske djelatnosti.</a:t>
            </a:r>
            <a:endParaRPr lang="hr-HR" sz="2400" dirty="0"/>
          </a:p>
          <a:p>
            <a:pPr algn="l"/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</a:t>
            </a:r>
            <a:r>
              <a:rPr lang="hr-HR" sz="2400" dirty="0"/>
              <a:t> će analizirati grafikon gospodarske strukture.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421A321-CA07-4B8C-BA64-A1704102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408134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2B3FCEEF-4CD6-4667-AAA1-9CC1BAE5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53" y="841173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TERCIJARNI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SEKTOR</a:t>
            </a:r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7A34718B-FCFE-4F58-BE29-D9D4D266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/>
            <a:r>
              <a:rPr lang="hr-HR" dirty="0"/>
              <a:t>Trgovina, bankarstvo, promet i ugostiteljstvo turizam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b="0" dirty="0" err="1"/>
              <a:t>tercijarizacija</a:t>
            </a:r>
            <a:r>
              <a:rPr lang="hr-HR" b="0" dirty="0"/>
              <a:t> društva – III-II-I – raspored djelatnosti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b="0" dirty="0"/>
              <a:t>povezane djelatnosti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b="0" dirty="0"/>
              <a:t>međunarodna trgovina – ½ svjetske trgovine obavlja se u Europi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b="0" dirty="0"/>
              <a:t>po broju turista i turističkom prihodu – Europa 1.u svijetu</a:t>
            </a:r>
          </a:p>
          <a:p>
            <a:pPr marL="114300"/>
            <a:endParaRPr lang="hr-HR" b="0" dirty="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hr-HR" b="0" dirty="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9B75550-EC7E-4B99-8B28-3233E89034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5345" r="15345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D32CF988-0D71-4F37-9C71-42D08AEB6D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3117" r="13117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50CB5C1-FB6A-4707-9A27-1E15BBC0BEA9}"/>
              </a:ext>
            </a:extLst>
          </p:cNvPr>
          <p:cNvSpPr txBox="1"/>
          <p:nvPr/>
        </p:nvSpPr>
        <p:spPr>
          <a:xfrm>
            <a:off x="1929382" y="5842336"/>
            <a:ext cx="609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Objasnite na koji način su djelatnosti tercijarnog sektora međusobno povezane? Kako je COVID 19 utjecao na tercijarne djelatnosti?</a:t>
            </a:r>
          </a:p>
        </p:txBody>
      </p:sp>
    </p:spTree>
    <p:extLst>
      <p:ext uri="{BB962C8B-B14F-4D97-AF65-F5344CB8AC3E}">
        <p14:creationId xmlns:p14="http://schemas.microsoft.com/office/powerpoint/2010/main" val="373001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08DFD5-A40A-4512-A937-9E7D706E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81" y="3220722"/>
            <a:ext cx="4929664" cy="2637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Pažljivo proučite grafikon. Opišite ga vodeći računa o promjenama koje su se događale  Europi od 1800.-danas. Pokušajte predvidjeti i buduće promjene u gospodarskoj strukturi. </a:t>
            </a: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139FEE0F-ED52-4062-9F75-F968D062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Gospodarska struktura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A06221E-37B9-419B-955B-F0D5A724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969" y="2579571"/>
            <a:ext cx="6391947" cy="38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10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89120D-4C78-4DC0-B02B-A6C47EDC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521677"/>
          </a:xfrm>
        </p:spPr>
        <p:txBody>
          <a:bodyPr/>
          <a:lstStyle/>
          <a:p>
            <a:r>
              <a:rPr lang="hr-HR" b="1" dirty="0"/>
              <a:t>Ponovimo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4901DE4-C4E9-4BA7-AE7E-6EF9F593F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903" y="2831123"/>
            <a:ext cx="3932237" cy="2051539"/>
          </a:xfrm>
        </p:spPr>
        <p:txBody>
          <a:bodyPr>
            <a:normAutofit/>
          </a:bodyPr>
          <a:lstStyle/>
          <a:p>
            <a:r>
              <a:rPr lang="hr-HR" sz="2000" dirty="0"/>
              <a:t>Riješite zadatke u radnoj bilježnici. 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BCB34132-5D98-457C-9F9F-5B8693CA1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1563"/>
              </p:ext>
            </p:extLst>
          </p:nvPr>
        </p:nvGraphicFramePr>
        <p:xfrm>
          <a:off x="4772026" y="2183423"/>
          <a:ext cx="7127999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7037">
                  <a:extLst>
                    <a:ext uri="{9D8B030D-6E8A-4147-A177-3AD203B41FA5}">
                      <a16:colId xmlns:a16="http://schemas.microsoft.com/office/drawing/2014/main" val="1504362501"/>
                    </a:ext>
                  </a:extLst>
                </a:gridCol>
                <a:gridCol w="1883654">
                  <a:extLst>
                    <a:ext uri="{9D8B030D-6E8A-4147-A177-3AD203B41FA5}">
                      <a16:colId xmlns:a16="http://schemas.microsoft.com/office/drawing/2014/main" val="1182942189"/>
                    </a:ext>
                  </a:extLst>
                </a:gridCol>
                <a:gridCol w="1883654">
                  <a:extLst>
                    <a:ext uri="{9D8B030D-6E8A-4147-A177-3AD203B41FA5}">
                      <a16:colId xmlns:a16="http://schemas.microsoft.com/office/drawing/2014/main" val="4288219462"/>
                    </a:ext>
                  </a:extLst>
                </a:gridCol>
                <a:gridCol w="1883654">
                  <a:extLst>
                    <a:ext uri="{9D8B030D-6E8A-4147-A177-3AD203B41FA5}">
                      <a16:colId xmlns:a16="http://schemas.microsoft.com/office/drawing/2014/main" val="3536858423"/>
                    </a:ext>
                  </a:extLst>
                </a:gridCol>
              </a:tblGrid>
              <a:tr h="421933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921829"/>
                  </a:ext>
                </a:extLst>
              </a:tr>
              <a:tr h="421933">
                <a:tc>
                  <a:txBody>
                    <a:bodyPr/>
                    <a:lstStyle/>
                    <a:p>
                      <a:r>
                        <a:rPr lang="hr-HR" dirty="0"/>
                        <a:t>Navesti preduvjete razvoja gospodarstva.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813991"/>
                  </a:ext>
                </a:extLst>
              </a:tr>
              <a:tr h="421933">
                <a:tc>
                  <a:txBody>
                    <a:bodyPr/>
                    <a:lstStyle/>
                    <a:p>
                      <a:r>
                        <a:rPr lang="hr-HR" dirty="0"/>
                        <a:t>Navesti važnije gospodarske djelatnosti.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070934"/>
                  </a:ext>
                </a:extLst>
              </a:tr>
              <a:tr h="421933">
                <a:tc>
                  <a:txBody>
                    <a:bodyPr/>
                    <a:lstStyle/>
                    <a:p>
                      <a:r>
                        <a:rPr lang="hr-HR" dirty="0"/>
                        <a:t>Analizirati grafikon gospodarske strukture.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017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99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F8B0F01-AE8D-4EFD-88D7-EB5577D4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3075156"/>
            <a:ext cx="10515600" cy="3304640"/>
          </a:xfrm>
        </p:spPr>
        <p:txBody>
          <a:bodyPr/>
          <a:lstStyle/>
          <a:p>
            <a:r>
              <a:rPr lang="hr-HR" dirty="0"/>
              <a:t>Što je gospodarstvo?</a:t>
            </a:r>
          </a:p>
          <a:p>
            <a:r>
              <a:rPr lang="hr-HR" dirty="0"/>
              <a:t>Koliko  je sektora gospodarskih djelatnosti?</a:t>
            </a:r>
          </a:p>
          <a:p>
            <a:r>
              <a:rPr lang="hr-HR" dirty="0"/>
              <a:t>Izdvojite zanimanja unutar svakog sektora.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1600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62E92CF-46BB-4A2D-9619-4EA8AC77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Prisjetite se…</a:t>
            </a:r>
          </a:p>
        </p:txBody>
      </p:sp>
    </p:spTree>
    <p:extLst>
      <p:ext uri="{BB962C8B-B14F-4D97-AF65-F5344CB8AC3E}">
        <p14:creationId xmlns:p14="http://schemas.microsoft.com/office/powerpoint/2010/main" val="156530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1DCED613-D83E-4290-863B-C90583E8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Preduvjeti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razvijenosti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gospodarstva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Europe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A004D4-3767-44CD-8FB0-17D64B713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povoljan</a:t>
            </a:r>
            <a:r>
              <a:rPr lang="en-US" dirty="0"/>
              <a:t> </a:t>
            </a:r>
            <a:r>
              <a:rPr lang="en-US" dirty="0" err="1"/>
              <a:t>geografski</a:t>
            </a:r>
            <a:r>
              <a:rPr lang="en-US" dirty="0"/>
              <a:t> </a:t>
            </a:r>
            <a:r>
              <a:rPr lang="en-US" dirty="0" err="1"/>
              <a:t>položaj</a:t>
            </a:r>
            <a:endParaRPr lang="en-US" dirty="0"/>
          </a:p>
          <a:p>
            <a:r>
              <a:rPr lang="en-US" dirty="0" err="1"/>
              <a:t>prirodna</a:t>
            </a:r>
            <a:r>
              <a:rPr lang="en-US" dirty="0"/>
              <a:t> </a:t>
            </a:r>
            <a:r>
              <a:rPr lang="en-US" dirty="0" err="1"/>
              <a:t>bogatstva</a:t>
            </a:r>
            <a:r>
              <a:rPr lang="en-US" dirty="0"/>
              <a:t> (</a:t>
            </a:r>
            <a:r>
              <a:rPr lang="en-US" dirty="0" err="1"/>
              <a:t>šume</a:t>
            </a:r>
            <a:r>
              <a:rPr lang="en-US" dirty="0"/>
              <a:t>, </a:t>
            </a:r>
            <a:r>
              <a:rPr lang="en-US" dirty="0" err="1"/>
              <a:t>vode</a:t>
            </a:r>
            <a:r>
              <a:rPr lang="en-US" dirty="0"/>
              <a:t>, </a:t>
            </a:r>
            <a:r>
              <a:rPr lang="en-US" dirty="0" err="1"/>
              <a:t>tlo</a:t>
            </a:r>
            <a:r>
              <a:rPr lang="en-US" dirty="0"/>
              <a:t>, rude)</a:t>
            </a:r>
          </a:p>
          <a:p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industrije</a:t>
            </a:r>
            <a:r>
              <a:rPr lang="en-US" dirty="0"/>
              <a:t>, </a:t>
            </a:r>
            <a:r>
              <a:rPr lang="en-US" dirty="0" err="1"/>
              <a:t>prometa</a:t>
            </a:r>
            <a:r>
              <a:rPr lang="en-US" dirty="0"/>
              <a:t>, </a:t>
            </a:r>
            <a:r>
              <a:rPr lang="en-US" dirty="0" err="1"/>
              <a:t>obrazovanja</a:t>
            </a:r>
            <a:r>
              <a:rPr lang="en-US" dirty="0"/>
              <a:t>, </a:t>
            </a:r>
            <a:r>
              <a:rPr lang="en-US" dirty="0" err="1"/>
              <a:t>znanosti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tehnologije</a:t>
            </a:r>
            <a:endParaRPr lang="hr-HR" dirty="0"/>
          </a:p>
          <a:p>
            <a:r>
              <a:rPr lang="hr-HR" dirty="0"/>
              <a:t>multinacionalne kompanije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globalizacija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zervirano mjesto sadržaja 7" descr="Slika na kojoj se prikazuje zgrada, na zatvorenom, metal, čelik&#10;&#10;Opis je automatski generiran">
            <a:extLst>
              <a:ext uri="{FF2B5EF4-FFF2-40B4-BE49-F238E27FC236}">
                <a16:creationId xmlns:a16="http://schemas.microsoft.com/office/drawing/2014/main" id="{8AC19EEC-AA34-4FFD-89F9-41DD3167A5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0825" r="11264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Slika 9" descr="Slika na kojoj se prikazuje nebo, na otvorenom, transportni kontejner, cesta&#10;&#10;Opis je automatski generiran">
            <a:extLst>
              <a:ext uri="{FF2B5EF4-FFF2-40B4-BE49-F238E27FC236}">
                <a16:creationId xmlns:a16="http://schemas.microsoft.com/office/drawing/2014/main" id="{1FA1F8C9-767A-4339-8849-8FFB1E087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3" r="17751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9EF8CA9F-90A0-44E9-AC34-9A413E3F0611}"/>
              </a:ext>
            </a:extLst>
          </p:cNvPr>
          <p:cNvCxnSpPr/>
          <p:nvPr/>
        </p:nvCxnSpPr>
        <p:spPr>
          <a:xfrm>
            <a:off x="2732049" y="5006898"/>
            <a:ext cx="0" cy="468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54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6F816E-4434-49A1-BC59-B53AB520F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959644"/>
            <a:ext cx="5157787" cy="2637571"/>
          </a:xfrm>
        </p:spPr>
        <p:txBody>
          <a:bodyPr>
            <a:normAutofit fontScale="92500"/>
          </a:bodyPr>
          <a:lstStyle/>
          <a:p>
            <a:r>
              <a:rPr lang="hr-HR" dirty="0"/>
              <a:t>udio zaposlenih prema sektorima djelatnosti</a:t>
            </a:r>
          </a:p>
          <a:p>
            <a:r>
              <a:rPr lang="hr-HR" dirty="0"/>
              <a:t>BDP-bruto društveni proizvod</a:t>
            </a:r>
          </a:p>
          <a:p>
            <a:r>
              <a:rPr lang="hr-HR" dirty="0"/>
              <a:t>BND-bruto nacionalni dohodak (nacionalni dohodak po stanovniku)</a:t>
            </a:r>
          </a:p>
          <a:p>
            <a:r>
              <a:rPr lang="hr-HR" dirty="0"/>
              <a:t>HDI-indeks ljudskog razvoja</a:t>
            </a: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36564DF9-F38D-41E5-A33F-FB899D46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Pokazatelji razvijenosti europskoga gospodarstva</a:t>
            </a:r>
          </a:p>
        </p:txBody>
      </p:sp>
      <p:pic>
        <p:nvPicPr>
          <p:cNvPr id="9" name="Content Placeholder 17" descr="dolar.jpg">
            <a:extLst>
              <a:ext uri="{FF2B5EF4-FFF2-40B4-BE49-F238E27FC236}">
                <a16:creationId xmlns:a16="http://schemas.microsoft.com/office/drawing/2014/main" id="{47A0B75D-EE11-4D94-A212-2597EBDA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15182" y="3267307"/>
            <a:ext cx="4762023" cy="25381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191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72B7650F-421B-439B-9819-1DC23060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3" y="1183572"/>
            <a:ext cx="10515600" cy="770868"/>
          </a:xfrm>
        </p:spPr>
        <p:txBody>
          <a:bodyPr>
            <a:noAutofit/>
          </a:bodyPr>
          <a:lstStyle/>
          <a:p>
            <a:r>
              <a:rPr lang="hr-HR" sz="3200" dirty="0"/>
              <a:t>Europa 2020.- </a:t>
            </a:r>
            <a:br>
              <a:rPr lang="hr-HR" sz="3200" dirty="0"/>
            </a:br>
            <a:r>
              <a:rPr lang="hr-HR" sz="3200" dirty="0"/>
              <a:t>Europska strategija za </a:t>
            </a:r>
            <a:br>
              <a:rPr lang="hr-HR" sz="3200" dirty="0"/>
            </a:br>
            <a:r>
              <a:rPr lang="hr-HR" sz="3200" dirty="0"/>
              <a:t>pametan, održiv i uključiv </a:t>
            </a:r>
            <a:br>
              <a:rPr lang="hr-HR" sz="3200" dirty="0"/>
            </a:br>
            <a:r>
              <a:rPr lang="hr-HR" sz="3200" dirty="0"/>
              <a:t>rast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BC35BDC-5D49-4C25-9E41-3A8B122A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417" y="397551"/>
            <a:ext cx="66389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2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60CC58AE-7DFC-49DD-A1F7-407F0133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42" y="1654054"/>
            <a:ext cx="4928956" cy="4457806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300F9AC6-F089-47A3-9C08-9037EEEE0F87}"/>
              </a:ext>
            </a:extLst>
          </p:cNvPr>
          <p:cNvSpPr/>
          <p:nvPr/>
        </p:nvSpPr>
        <p:spPr>
          <a:xfrm>
            <a:off x="1003177" y="4172505"/>
            <a:ext cx="461639" cy="1242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200C852-5A14-423C-8A74-137AA70FBD40}"/>
              </a:ext>
            </a:extLst>
          </p:cNvPr>
          <p:cNvSpPr txBox="1"/>
          <p:nvPr/>
        </p:nvSpPr>
        <p:spPr>
          <a:xfrm>
            <a:off x="5905870" y="1810000"/>
            <a:ext cx="60945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i="1" dirty="0"/>
              <a:t>Proučite dijagram. U kojoj regiji Europe se nalaze tri države s najvećom stopom nezaposlenosti u Europskoj uniji? Na kojem mjestu je Hrvatska? Koja država EU ima najmanju stopu nezaposlenosti?</a:t>
            </a:r>
          </a:p>
        </p:txBody>
      </p:sp>
    </p:spTree>
    <p:extLst>
      <p:ext uri="{BB962C8B-B14F-4D97-AF65-F5344CB8AC3E}">
        <p14:creationId xmlns:p14="http://schemas.microsoft.com/office/powerpoint/2010/main" val="98195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15FEDF1E-FD19-4D32-B9D7-55CB3C713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3840" y="2883049"/>
            <a:ext cx="4184276" cy="2535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Analizirajte priloženu tematsku kartu. Možete li na temelju ove karte zaključiti u kojim je djelatnostima najviše zaposlenih Europljana?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62C6729-D55D-411A-B098-F3143499C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4" y="1342516"/>
            <a:ext cx="7590864" cy="50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Rezervirano mjesto sadržaja 9" descr="Slika na kojoj se prikazuje na otvorenom, nebo, trava, polje&#10;&#10;Opis je automatski generiran">
            <a:extLst>
              <a:ext uri="{FF2B5EF4-FFF2-40B4-BE49-F238E27FC236}">
                <a16:creationId xmlns:a16="http://schemas.microsoft.com/office/drawing/2014/main" id="{D32CF988-0D71-4F37-9C71-42D08AEB6D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29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B3FCEEF-4CD6-4667-AAA1-9CC1BAE5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98" y="-708191"/>
            <a:ext cx="4001034" cy="27577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PRIMARNI SEKTOR</a:t>
            </a:r>
          </a:p>
        </p:txBody>
      </p:sp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7A34718B-FCFE-4F58-BE29-D9D4D266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360" y="2203768"/>
            <a:ext cx="4001034" cy="47487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Poljoprivreda</a:t>
            </a:r>
            <a:endParaRPr lang="hr-HR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/>
              <a:t>raznolika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/>
              <a:t>v</a:t>
            </a:r>
            <a:r>
              <a:rPr lang="hr-HR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rlo razvijena – malo zaposlenih, visoka tehnologija, veliki prinosi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0" dirty="0"/>
              <a:t>izvoz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9B75550-EC7E-4B99-8B28-3233E89034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23379" r="13435" b="1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7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3584</TotalTime>
  <Words>801</Words>
  <Application>Microsoft Office PowerPoint</Application>
  <PresentationFormat>Široki zaslon</PresentationFormat>
  <Paragraphs>119</Paragraphs>
  <Slides>23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Calibri Light</vt:lpstr>
      <vt:lpstr>Arial</vt:lpstr>
      <vt:lpstr>Calibri</vt:lpstr>
      <vt:lpstr>Times New Roman</vt:lpstr>
      <vt:lpstr>Barlow SK</vt:lpstr>
      <vt:lpstr>Office Theme</vt:lpstr>
      <vt:lpstr>Gospodarstvo Europe</vt:lpstr>
      <vt:lpstr>ISHODI</vt:lpstr>
      <vt:lpstr>Prisjetite se…</vt:lpstr>
      <vt:lpstr>Preduvjeti razvijenosti gospodarstva Europe</vt:lpstr>
      <vt:lpstr>Pokazatelji razvijenosti europskoga gospodarstva</vt:lpstr>
      <vt:lpstr>Europa 2020.-  Europska strategija za  pametan, održiv i uključiv  rast</vt:lpstr>
      <vt:lpstr>PowerPoint prezentacija</vt:lpstr>
      <vt:lpstr>PowerPoint prezentacija</vt:lpstr>
      <vt:lpstr>PRIMARNI SEKTOR</vt:lpstr>
      <vt:lpstr>PowerPoint prezentacija</vt:lpstr>
      <vt:lpstr>PowerPoint prezentacija</vt:lpstr>
      <vt:lpstr>PowerPoint prezentacija</vt:lpstr>
      <vt:lpstr>PowerPoint prezentacija</vt:lpstr>
      <vt:lpstr>SEKUNDARNI SEKTOR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TERCIJARNI SEKTOR</vt:lpstr>
      <vt:lpstr>Gospodarska struktura</vt:lpstr>
      <vt:lpstr>Ponovimo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92</cp:revision>
  <dcterms:created xsi:type="dcterms:W3CDTF">2021-01-04T08:54:24Z</dcterms:created>
  <dcterms:modified xsi:type="dcterms:W3CDTF">2021-07-15T14:05:41Z</dcterms:modified>
</cp:coreProperties>
</file>